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5143500" cx="9144000"/>
  <p:notesSz cx="6858000" cy="9144000"/>
  <p:embeddedFontLst>
    <p:embeddedFont>
      <p:font typeface="Montserrat"/>
      <p:regular r:id="rId23"/>
      <p:bold r:id="rId24"/>
      <p:italic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454">
          <p15:clr>
            <a:srgbClr val="747775"/>
          </p15:clr>
        </p15:guide>
      </p15:sldGuideLst>
    </p:ext>
    <p:ext uri="GoogleSlidesCustomDataVersion2">
      <go:slidesCustomData xmlns:go="http://customooxmlschemas.google.com/" r:id="rId27" roundtripDataSignature="AMtx7mjqWAahK/j7n5GpIQApGh7ki0Khw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454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Montserrat-bold.fntdata"/><Relationship Id="rId23" Type="http://schemas.openxmlformats.org/officeDocument/2006/relationships/font" Target="fonts/Montserrat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ontserrat-boldItalic.fntdata"/><Relationship Id="rId25" Type="http://schemas.openxmlformats.org/officeDocument/2006/relationships/font" Target="fonts/Montserrat-italic.fntdata"/><Relationship Id="rId27" Type="http://customschemas.google.com/relationships/presentationmetadata" Target="meta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ru-RU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" name="Google Shape;59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0" name="Google Shape;60;p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206541f26c_0_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2" name="Google Shape;142;g3206541f26c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3" name="Google Shape;143;g3206541f26c_0_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3215e8c66c2_46_3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0" name="Google Shape;150;g3215e8c66c2_46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1" name="Google Shape;151;g3215e8c66c2_46_3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215e8c66c2_46_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9" name="Google Shape;159;g3215e8c66c2_46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0" name="Google Shape;160;g3215e8c66c2_46_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215e8c66c2_46_4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7" name="Google Shape;167;g3215e8c66c2_46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8" name="Google Shape;168;g3215e8c66c2_46_4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3215e8c66c2_46_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6" name="Google Shape;176;g3215e8c66c2_46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7" name="Google Shape;177;g3215e8c66c2_46_1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3215e8c66c2_46_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4" name="Google Shape;184;g3215e8c66c2_46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5" name="Google Shape;185;g3215e8c66c2_46_2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215e8c66c2_2_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3" name="Google Shape;193;g3215e8c66c2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4" name="Google Shape;194;g3215e8c66c2_2_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1" name="Google Shape;201;p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rPr lang="ru-RU">
                <a:latin typeface="Montserrat"/>
                <a:ea typeface="Montserrat"/>
                <a:cs typeface="Montserrat"/>
                <a:sym typeface="Montserrat"/>
              </a:rPr>
              <a:t>Читаем слайд.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6" name="Google Shape;66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" name="Google Shape;74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>
                <a:solidFill>
                  <a:srgbClr val="404040"/>
                </a:solidFill>
                <a:latin typeface="Montserrat"/>
                <a:ea typeface="Montserrat"/>
                <a:cs typeface="Montserrat"/>
                <a:sym typeface="Montserrat"/>
              </a:rPr>
              <a:t>Рассматривается дифференциальное уравнение Бесселя. Оно является одним из важнейших дифференциальных уравнений в математике и физике, возникающим в задачах с цилиндрической симметрией. </a:t>
            </a:r>
            <a:endParaRPr>
              <a:solidFill>
                <a:srgbClr val="40404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40404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>
                <a:solidFill>
                  <a:srgbClr val="404040"/>
                </a:solidFill>
                <a:latin typeface="Montserrat"/>
                <a:ea typeface="Montserrat"/>
                <a:cs typeface="Montserrat"/>
                <a:sym typeface="Montserrat"/>
              </a:rPr>
              <a:t>Аналитические решения подобных уравнений нередко возможны только в частных случаях, поэтому для анализа математических моделей, основанных на дифференциальных уравнениях, используются приближенные численные методы. В данном исследовании для решения поставленной задачи применяется метод физически-информированных нейронных сетей, которые являются типом универсальных аппроксиматоров, способных интегрировать знания о физических законах в процесс обучения.</a:t>
            </a:r>
            <a:endParaRPr>
              <a:solidFill>
                <a:srgbClr val="40404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5" name="Google Shape;75;p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205277c896_0_3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2" name="Google Shape;82;g3205277c896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>
                <a:solidFill>
                  <a:srgbClr val="404040"/>
                </a:solidFill>
                <a:latin typeface="Montserrat"/>
                <a:ea typeface="Montserrat"/>
                <a:cs typeface="Montserrat"/>
                <a:sym typeface="Montserrat"/>
              </a:rPr>
              <a:t>Стратегии выбора точек обучения</a:t>
            </a:r>
            <a:endParaRPr>
              <a:solidFill>
                <a:srgbClr val="40404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200"/>
              <a:buFont typeface="Roboto"/>
              <a:buAutoNum type="arabicPeriod"/>
            </a:pPr>
            <a:r>
              <a:rPr b="1" lang="ru-RU">
                <a:solidFill>
                  <a:srgbClr val="404040"/>
                </a:solidFill>
                <a:latin typeface="Montserrat"/>
                <a:ea typeface="Montserrat"/>
                <a:cs typeface="Montserrat"/>
                <a:sym typeface="Montserrat"/>
              </a:rPr>
              <a:t>Равномерная сетка</a:t>
            </a:r>
            <a:r>
              <a:rPr lang="ru-RU">
                <a:solidFill>
                  <a:srgbClr val="404040"/>
                </a:solidFill>
                <a:latin typeface="Montserrat"/>
                <a:ea typeface="Montserrat"/>
                <a:cs typeface="Montserrat"/>
                <a:sym typeface="Montserrat"/>
              </a:rPr>
              <a:t>: Точки обучения равномерно распределены в области.</a:t>
            </a:r>
            <a:endParaRPr>
              <a:solidFill>
                <a:srgbClr val="40404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200"/>
              <a:buFont typeface="Roboto"/>
              <a:buAutoNum type="arabicPeriod"/>
            </a:pPr>
            <a:r>
              <a:rPr b="1" lang="ru-RU">
                <a:solidFill>
                  <a:srgbClr val="404040"/>
                </a:solidFill>
                <a:latin typeface="Montserrat"/>
                <a:ea typeface="Montserrat"/>
                <a:cs typeface="Montserrat"/>
                <a:sym typeface="Montserrat"/>
              </a:rPr>
              <a:t>Случайное распределение</a:t>
            </a:r>
            <a:r>
              <a:rPr lang="ru-RU">
                <a:solidFill>
                  <a:srgbClr val="404040"/>
                </a:solidFill>
                <a:latin typeface="Montserrat"/>
                <a:ea typeface="Montserrat"/>
                <a:cs typeface="Montserrat"/>
                <a:sym typeface="Montserrat"/>
              </a:rPr>
              <a:t>: Точки выбираются случайным образом.</a:t>
            </a:r>
            <a:endParaRPr>
              <a:solidFill>
                <a:srgbClr val="40404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200"/>
              <a:buFont typeface="Roboto"/>
              <a:buAutoNum type="arabicPeriod"/>
            </a:pPr>
            <a:r>
              <a:rPr b="1" lang="ru-RU">
                <a:solidFill>
                  <a:srgbClr val="404040"/>
                </a:solidFill>
                <a:latin typeface="Montserrat"/>
                <a:ea typeface="Montserrat"/>
                <a:cs typeface="Montserrat"/>
                <a:sym typeface="Montserrat"/>
              </a:rPr>
              <a:t>Адаптивный выбор</a:t>
            </a:r>
            <a:r>
              <a:rPr lang="ru-RU">
                <a:solidFill>
                  <a:srgbClr val="404040"/>
                </a:solidFill>
                <a:latin typeface="Montserrat"/>
                <a:ea typeface="Montserrat"/>
                <a:cs typeface="Montserrat"/>
                <a:sym typeface="Montserrat"/>
              </a:rPr>
              <a:t>: Точки выбираются на основе критериев, таких как высокий резидуал.</a:t>
            </a:r>
            <a:endParaRPr>
              <a:solidFill>
                <a:srgbClr val="40404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200"/>
              <a:buFont typeface="Roboto"/>
              <a:buAutoNum type="arabicPeriod"/>
            </a:pPr>
            <a:r>
              <a:rPr b="1" lang="ru-RU">
                <a:solidFill>
                  <a:srgbClr val="404040"/>
                </a:solidFill>
                <a:latin typeface="Montserrat"/>
                <a:ea typeface="Montserrat"/>
                <a:cs typeface="Montserrat"/>
                <a:sym typeface="Montserrat"/>
              </a:rPr>
              <a:t>Квази-случайные последовательности</a:t>
            </a:r>
            <a:r>
              <a:rPr lang="ru-RU">
                <a:solidFill>
                  <a:srgbClr val="404040"/>
                </a:solidFill>
                <a:latin typeface="Montserrat"/>
                <a:ea typeface="Montserrat"/>
                <a:cs typeface="Montserrat"/>
                <a:sym typeface="Montserrat"/>
              </a:rPr>
              <a:t>: Лучшая покрытость области, (например, последовательности Соболя или Халтона).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3" name="Google Shape;83;g3205277c896_0_3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3" name="Google Shape;93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>
                <a:solidFill>
                  <a:srgbClr val="404040"/>
                </a:solidFill>
                <a:latin typeface="Montserrat"/>
                <a:ea typeface="Montserrat"/>
                <a:cs typeface="Montserrat"/>
                <a:sym typeface="Montserrat"/>
              </a:rPr>
              <a:t>Решение основывается на библиотеках Python TensorFlow и Keras - это открытые программные библиотеки для машинного обучения, решения задач, построения и тренировки нейронных сетей с целью автоматического нахождения и классификации образов. </a:t>
            </a:r>
            <a:endParaRPr/>
          </a:p>
        </p:txBody>
      </p:sp>
      <p:sp>
        <p:nvSpPr>
          <p:cNvPr id="94" name="Google Shape;94;p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206541f26c_0_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7" name="Google Shape;107;g3206541f26c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8" name="Google Shape;108;g3206541f26c_0_2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215e8c66c2_2_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7" name="Google Shape;117;g3215e8c66c2_2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>
                <a:solidFill>
                  <a:srgbClr val="404040"/>
                </a:solidFill>
                <a:latin typeface="Montserrat"/>
                <a:ea typeface="Montserrat"/>
                <a:cs typeface="Montserrat"/>
                <a:sym typeface="Montserrat"/>
              </a:rPr>
              <a:t>Обучение нейронной сети проводится с помощью метода обратного распространения ошибки (backpropagation). Мы используем стандартный алгоритм оптимизации Adam, для минимизации функции потерь. Функция потерь включает в себя как ошибку между предсказаниями сети и известными значениями функции Бесселя, так и термин, отвечающий за удовлетворение дифференциального уравнения.</a:t>
            </a:r>
            <a:endParaRPr>
              <a:solidFill>
                <a:srgbClr val="40404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40404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u="sng">
                <a:solidFill>
                  <a:srgbClr val="404040"/>
                </a:solidFill>
                <a:latin typeface="Montserrat"/>
                <a:ea typeface="Montserrat"/>
                <a:cs typeface="Montserrat"/>
                <a:sym typeface="Montserrat"/>
              </a:rPr>
              <a:t>Процесс обучения включал в себя следующие шаги:</a:t>
            </a:r>
            <a:endParaRPr u="sng">
              <a:solidFill>
                <a:srgbClr val="40404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200"/>
              <a:buFont typeface="Roboto"/>
              <a:buAutoNum type="arabicPeriod"/>
            </a:pPr>
            <a:r>
              <a:rPr b="1" lang="ru-RU">
                <a:solidFill>
                  <a:srgbClr val="404040"/>
                </a:solidFill>
                <a:latin typeface="Montserrat"/>
                <a:ea typeface="Montserrat"/>
                <a:cs typeface="Montserrat"/>
                <a:sym typeface="Montserrat"/>
              </a:rPr>
              <a:t>Подготовка данных</a:t>
            </a:r>
            <a:r>
              <a:rPr lang="ru-RU">
                <a:solidFill>
                  <a:srgbClr val="404040"/>
                </a:solidFill>
                <a:latin typeface="Montserrat"/>
                <a:ea typeface="Montserrat"/>
                <a:cs typeface="Montserrat"/>
                <a:sym typeface="Montserrat"/>
              </a:rPr>
              <a:t>: Данные были сгенерированы на основе аналитического решения уравнения Бесселя. Они были разделены на обучающий и тестовый наборы.</a:t>
            </a:r>
            <a:endParaRPr>
              <a:solidFill>
                <a:srgbClr val="40404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200"/>
              <a:buFont typeface="Roboto"/>
              <a:buAutoNum type="arabicPeriod"/>
            </a:pPr>
            <a:r>
              <a:rPr b="1" lang="ru-RU">
                <a:solidFill>
                  <a:srgbClr val="404040"/>
                </a:solidFill>
                <a:latin typeface="Montserrat"/>
                <a:ea typeface="Montserrat"/>
                <a:cs typeface="Montserrat"/>
                <a:sym typeface="Montserrat"/>
              </a:rPr>
              <a:t>Выбор функции потерь</a:t>
            </a:r>
            <a:r>
              <a:rPr lang="ru-RU">
                <a:solidFill>
                  <a:srgbClr val="404040"/>
                </a:solidFill>
                <a:latin typeface="Montserrat"/>
                <a:ea typeface="Montserrat"/>
                <a:cs typeface="Montserrat"/>
                <a:sym typeface="Montserrat"/>
              </a:rPr>
              <a:t>: В качестве функции потерь была использована среднеквадратическая ошибка (MSE), так как она хорошо подходит для задач регрессии.</a:t>
            </a:r>
            <a:endParaRPr>
              <a:solidFill>
                <a:srgbClr val="40404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200"/>
              <a:buFont typeface="Roboto"/>
              <a:buAutoNum type="arabicPeriod"/>
            </a:pPr>
            <a:r>
              <a:rPr b="1" lang="ru-RU">
                <a:solidFill>
                  <a:srgbClr val="404040"/>
                </a:solidFill>
                <a:latin typeface="Montserrat"/>
                <a:ea typeface="Montserrat"/>
                <a:cs typeface="Montserrat"/>
                <a:sym typeface="Montserrat"/>
              </a:rPr>
              <a:t>Тренировочный процесс</a:t>
            </a:r>
            <a:r>
              <a:rPr lang="ru-RU">
                <a:solidFill>
                  <a:srgbClr val="404040"/>
                </a:solidFill>
                <a:latin typeface="Montserrat"/>
                <a:ea typeface="Montserrat"/>
                <a:cs typeface="Montserrat"/>
                <a:sym typeface="Montserrat"/>
              </a:rPr>
              <a:t>: Нейронная сеть была обучена на обучающем наборе данных с заданным количеством эпох и размером мини-батча. Процесс обучения контролировался с помощью мониторинга функции потерь и точности на обучающем и тестовом наборах данных.</a:t>
            </a:r>
            <a:endParaRPr b="1">
              <a:solidFill>
                <a:srgbClr val="40404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8" name="Google Shape;118;g3215e8c66c2_2_2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215e8c66c2_2_2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5" name="Google Shape;125;g3215e8c66c2_2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>
                <a:solidFill>
                  <a:srgbClr val="404040"/>
                </a:solidFill>
                <a:latin typeface="Montserrat"/>
                <a:ea typeface="Montserrat"/>
                <a:cs typeface="Montserrat"/>
                <a:sym typeface="Montserrat"/>
              </a:rPr>
              <a:t>В фокусе находятся метрики потерь и ошибок, которые меняются в диапазоне эпох, давая представление о динамике обучения модели.</a:t>
            </a:r>
            <a:endParaRPr>
              <a:solidFill>
                <a:srgbClr val="40404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>
                <a:solidFill>
                  <a:srgbClr val="404040"/>
                </a:solidFill>
                <a:latin typeface="Montserrat"/>
                <a:ea typeface="Montserrat"/>
                <a:cs typeface="Montserrat"/>
                <a:sym typeface="Montserrat"/>
              </a:rPr>
              <a:t>По мере увеличения количества эпох, метрики потерь и ошибок демонстрируют убывающую тенденцию, что указывает на эффективное обучение модели на данных. Равномерное распределение точек обучения предполагает, что данные равномерно расположены в области функции Бесселя, что может иметь последствия для захвата областей с высокой вариацией.</a:t>
            </a:r>
            <a:endParaRPr>
              <a:solidFill>
                <a:srgbClr val="40404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rgbClr val="40404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>
                <a:solidFill>
                  <a:srgbClr val="404040"/>
                </a:solidFill>
                <a:latin typeface="Montserrat"/>
                <a:ea typeface="Montserrat"/>
                <a:cs typeface="Montserrat"/>
                <a:sym typeface="Montserrat"/>
              </a:rPr>
              <a:t>Хотя равномерное распределение является простым, оно может неадекватно захватывать области, где функция изменяется быстро, что может привести к более высоким локальным ошибкам. Высокое количество эпох (до 70 000) указывает на тщательный процесс обучения, который, в идеале, должен позволить модели сойтись, хотя существует риск переобучения, если процесс не контролируется должным образом.</a:t>
            </a:r>
            <a:endParaRPr>
              <a:solidFill>
                <a:srgbClr val="40404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>
                <a:solidFill>
                  <a:srgbClr val="404040"/>
                </a:solidFill>
                <a:latin typeface="Montserrat"/>
                <a:ea typeface="Montserrat"/>
                <a:cs typeface="Montserrat"/>
                <a:sym typeface="Montserrat"/>
              </a:rPr>
              <a:t>Этот подход можно сравнить с методами случайного распределения или адаптивного выбора, которые могут предложить лучшую производительность в захвате вариабельности функции. Простота и потенциальные ограничения равномерной последовательности подчеркивают важность в стратегиях выбора точек обучения.</a:t>
            </a:r>
            <a:endParaRPr>
              <a:solidFill>
                <a:srgbClr val="40404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6" name="Google Shape;126;g3215e8c66c2_2_2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3215e8c66c2_4_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3" name="Google Shape;133;g3215e8c66c2_4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200"/>
              <a:buFont typeface="Roboto"/>
              <a:buAutoNum type="arabicPeriod"/>
            </a:pPr>
            <a:r>
              <a:rPr b="1" lang="ru-RU">
                <a:solidFill>
                  <a:srgbClr val="404040"/>
                </a:solidFill>
                <a:latin typeface="Montserrat"/>
                <a:ea typeface="Montserrat"/>
                <a:cs typeface="Montserrat"/>
                <a:sym typeface="Montserrat"/>
              </a:rPr>
              <a:t>Общая тенденция</a:t>
            </a:r>
            <a:r>
              <a:rPr lang="ru-RU">
                <a:solidFill>
                  <a:srgbClr val="404040"/>
                </a:solidFill>
                <a:latin typeface="Montserrat"/>
                <a:ea typeface="Montserrat"/>
                <a:cs typeface="Montserrat"/>
                <a:sym typeface="Montserrat"/>
              </a:rPr>
              <a:t>: В целом, значение функции потерь уменьшается по мере увеличения числа эпох, что указывает на то, что модель постепенно сходится к решению уравнения Бесселя. Это ожидаемое поведение, так как цель обучения состоит в минимизации потерь, которые представляют разницу между предсказаниями модели и точным решением дифференциального уравнения.</a:t>
            </a:r>
            <a:endParaRPr>
              <a:solidFill>
                <a:srgbClr val="40404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200"/>
              <a:buFont typeface="Roboto"/>
              <a:buAutoNum type="arabicPeriod"/>
            </a:pPr>
            <a:r>
              <a:rPr b="1" lang="ru-RU">
                <a:solidFill>
                  <a:srgbClr val="404040"/>
                </a:solidFill>
                <a:latin typeface="Montserrat"/>
                <a:ea typeface="Montserrat"/>
                <a:cs typeface="Montserrat"/>
                <a:sym typeface="Montserrat"/>
              </a:rPr>
              <a:t>Шип в потери в области &gt;6000 эпохи</a:t>
            </a:r>
            <a:r>
              <a:rPr lang="ru-RU">
                <a:solidFill>
                  <a:srgbClr val="404040"/>
                </a:solidFill>
                <a:latin typeface="Montserrat"/>
                <a:ea typeface="Montserrat"/>
                <a:cs typeface="Montserrat"/>
                <a:sym typeface="Montserrat"/>
              </a:rPr>
              <a:t>: Обратите внимание на небольшой шип в значении потерь около 6000 эпохи. Это может быть вызвано несколькими причинами:</a:t>
            </a:r>
            <a:endParaRPr>
              <a:solidFill>
                <a:srgbClr val="40404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200"/>
              <a:buFont typeface="Roboto"/>
              <a:buChar char="○"/>
            </a:pPr>
            <a:r>
              <a:rPr b="1" lang="ru-RU">
                <a:solidFill>
                  <a:srgbClr val="404040"/>
                </a:solidFill>
                <a:latin typeface="Montserrat"/>
                <a:ea typeface="Montserrat"/>
                <a:cs typeface="Montserrat"/>
                <a:sym typeface="Montserrat"/>
              </a:rPr>
              <a:t>Возможная причина</a:t>
            </a:r>
            <a:r>
              <a:rPr lang="ru-RU">
                <a:solidFill>
                  <a:srgbClr val="404040"/>
                </a:solidFill>
                <a:latin typeface="Montserrat"/>
                <a:ea typeface="Montserrat"/>
                <a:cs typeface="Montserrat"/>
                <a:sym typeface="Montserrat"/>
              </a:rPr>
              <a:t>: В процессе обучения PINN могут возникать сложности с балансировкой между потерью, связанной с точностью предсказания, и потерью, связанной с физическими законами (например, уравнением Бесселя). В некоторых случаях это может привести к временному увеличению потерь, прежде чем модель найдет более оптимальное решение.</a:t>
            </a:r>
            <a:endParaRPr>
              <a:solidFill>
                <a:srgbClr val="40404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200"/>
              <a:buFont typeface="Roboto"/>
              <a:buChar char="○"/>
            </a:pPr>
            <a:r>
              <a:rPr b="1" lang="ru-RU">
                <a:solidFill>
                  <a:srgbClr val="404040"/>
                </a:solidFill>
                <a:latin typeface="Montserrat"/>
                <a:ea typeface="Montserrat"/>
                <a:cs typeface="Montserrat"/>
                <a:sym typeface="Montserrat"/>
              </a:rPr>
              <a:t>Возможное объяснение</a:t>
            </a:r>
            <a:r>
              <a:rPr lang="ru-RU">
                <a:solidFill>
                  <a:srgbClr val="404040"/>
                </a:solidFill>
                <a:latin typeface="Montserrat"/>
                <a:ea typeface="Montserrat"/>
                <a:cs typeface="Montserrat"/>
                <a:sym typeface="Montserrat"/>
              </a:rPr>
              <a:t>: Этот шип может быть результатом временного нарушения баланса между различными составляющими потерь (например, потери данных, потери физических законов и потери граничных условий). Однако, после этого момента, модель продолжает сходиться, что указывает на ее способность преодолеть эту трудность.</a:t>
            </a:r>
            <a:endParaRPr>
              <a:solidFill>
                <a:srgbClr val="40404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200"/>
              <a:buFont typeface="Roboto"/>
              <a:buAutoNum type="arabicPeriod"/>
            </a:pPr>
            <a:r>
              <a:rPr b="1" lang="ru-RU">
                <a:solidFill>
                  <a:srgbClr val="404040"/>
                </a:solidFill>
                <a:latin typeface="Montserrat"/>
                <a:ea typeface="Montserrat"/>
                <a:cs typeface="Montserrat"/>
                <a:sym typeface="Montserrat"/>
              </a:rPr>
              <a:t>Дальнейшее снижение потерь</a:t>
            </a:r>
            <a:r>
              <a:rPr lang="ru-RU">
                <a:solidFill>
                  <a:srgbClr val="404040"/>
                </a:solidFill>
                <a:latin typeface="Montserrat"/>
                <a:ea typeface="Montserrat"/>
                <a:cs typeface="Montserrat"/>
                <a:sym typeface="Montserrat"/>
              </a:rPr>
              <a:t>: После 6000 эпох, значение потерь продолжает снижаться. Это указывает на то, что модель успешно улучшает свою точность и сходится к решению уравнения Бесселя.</a:t>
            </a:r>
            <a:endParaRPr>
              <a:solidFill>
                <a:srgbClr val="40404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4" name="Google Shape;134;g3215e8c66c2_4_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7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7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7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итульный слайд" type="title">
  <p:cSld name="TITLE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17"/>
          <p:cNvSpPr txBox="1"/>
          <p:nvPr>
            <p:ph type="ctrTitle"/>
          </p:nvPr>
        </p:nvSpPr>
        <p:spPr>
          <a:xfrm>
            <a:off x="676498" y="1613247"/>
            <a:ext cx="7639918" cy="110251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>
                <a:solidFill>
                  <a:srgbClr val="568CC9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17"/>
          <p:cNvSpPr txBox="1"/>
          <p:nvPr>
            <p:ph idx="1" type="subTitle"/>
          </p:nvPr>
        </p:nvSpPr>
        <p:spPr>
          <a:xfrm>
            <a:off x="676498" y="3207290"/>
            <a:ext cx="3598168" cy="4320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b="0" i="0" sz="20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pic>
        <p:nvPicPr>
          <p:cNvPr descr="logo_bluered_en.png" id="16" name="Google Shape;16;p17"/>
          <p:cNvPicPr preferRelativeResize="0"/>
          <p:nvPr/>
        </p:nvPicPr>
        <p:blipFill rotWithShape="1">
          <a:blip r:embed="rId2">
            <a:alphaModFix amt="73000"/>
          </a:blip>
          <a:srcRect b="42260" l="0" r="27061" t="0"/>
          <a:stretch/>
        </p:blipFill>
        <p:spPr>
          <a:xfrm>
            <a:off x="6695177" y="3204926"/>
            <a:ext cx="2448823" cy="1938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59942" y="-92546"/>
            <a:ext cx="1472880" cy="1022923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17"/>
          <p:cNvSpPr txBox="1"/>
          <p:nvPr>
            <p:ph idx="11" type="ftr"/>
          </p:nvPr>
        </p:nvSpPr>
        <p:spPr>
          <a:xfrm>
            <a:off x="0" y="4887913"/>
            <a:ext cx="1828800" cy="2555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949694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1_Blank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Рисунок 4" id="20" name="Google Shape;20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7200" y="83720"/>
            <a:ext cx="550537" cy="263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880" y="76202"/>
            <a:ext cx="353090" cy="335308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18"/>
          <p:cNvSpPr txBox="1"/>
          <p:nvPr>
            <p:ph type="title"/>
          </p:nvPr>
        </p:nvSpPr>
        <p:spPr>
          <a:xfrm>
            <a:off x="322522" y="590550"/>
            <a:ext cx="3563678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8CC9"/>
              </a:buClr>
              <a:buSzPts val="3000"/>
              <a:buFont typeface="Arial"/>
              <a:buNone/>
              <a:defRPr b="0" i="0" sz="2400">
                <a:solidFill>
                  <a:srgbClr val="568CC9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/>
            </a:lvl9pPr>
          </a:lstStyle>
          <a:p/>
        </p:txBody>
      </p:sp>
      <p:sp>
        <p:nvSpPr>
          <p:cNvPr id="23" name="Google Shape;23;p18"/>
          <p:cNvSpPr txBox="1"/>
          <p:nvPr>
            <p:ph idx="1" type="body"/>
          </p:nvPr>
        </p:nvSpPr>
        <p:spPr>
          <a:xfrm>
            <a:off x="309134" y="1598662"/>
            <a:ext cx="3577066" cy="31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0" i="0" sz="2000"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￭"/>
              <a:defRPr sz="1800"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⬝"/>
              <a:defRPr sz="1800"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/>
            </a:lvl9pPr>
          </a:lstStyle>
          <a:p/>
        </p:txBody>
      </p:sp>
      <p:sp>
        <p:nvSpPr>
          <p:cNvPr id="24" name="Google Shape;24;p18"/>
          <p:cNvSpPr txBox="1"/>
          <p:nvPr>
            <p:ph idx="12" type="sldNum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25" name="Google Shape;25;p18"/>
          <p:cNvSpPr txBox="1"/>
          <p:nvPr>
            <p:ph idx="11" type="ftr"/>
          </p:nvPr>
        </p:nvSpPr>
        <p:spPr>
          <a:xfrm>
            <a:off x="0" y="4887913"/>
            <a:ext cx="1828800" cy="2555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949694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">
  <p:cSld name="Title + 3 column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28;p19"/>
          <p:cNvSpPr txBox="1"/>
          <p:nvPr>
            <p:ph type="title"/>
          </p:nvPr>
        </p:nvSpPr>
        <p:spPr>
          <a:xfrm>
            <a:off x="457200" y="586975"/>
            <a:ext cx="64770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8CC9"/>
              </a:buClr>
              <a:buSzPts val="3000"/>
              <a:buFont typeface="Arial"/>
              <a:buNone/>
              <a:defRPr b="0" i="0" sz="2400">
                <a:solidFill>
                  <a:srgbClr val="568CC9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/>
            </a:lvl9pPr>
          </a:lstStyle>
          <a:p/>
        </p:txBody>
      </p:sp>
      <p:sp>
        <p:nvSpPr>
          <p:cNvPr id="29" name="Google Shape;29;p19"/>
          <p:cNvSpPr txBox="1"/>
          <p:nvPr>
            <p:ph idx="1" type="body"/>
          </p:nvPr>
        </p:nvSpPr>
        <p:spPr>
          <a:xfrm>
            <a:off x="457200" y="1573950"/>
            <a:ext cx="2011680" cy="30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Char char="▹"/>
              <a:defRPr b="0" i="0" sz="1200"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￭"/>
              <a:defRPr sz="1200"/>
            </a:lvl2pPr>
            <a:lvl3pPr indent="-3048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⬝"/>
              <a:defRPr sz="1200"/>
            </a:lvl3pPr>
            <a:lvl4pPr indent="-3048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/>
            </a:lvl4pPr>
            <a:lvl5pPr indent="-3048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/>
            </a:lvl5pPr>
            <a:lvl6pPr indent="-3048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/>
            </a:lvl6pPr>
            <a:lvl7pPr indent="-3048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/>
            </a:lvl7pPr>
            <a:lvl8pPr indent="-3048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/>
            </a:lvl8pPr>
            <a:lvl9pPr indent="-3048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19"/>
          <p:cNvSpPr txBox="1"/>
          <p:nvPr>
            <p:ph idx="2" type="body"/>
          </p:nvPr>
        </p:nvSpPr>
        <p:spPr>
          <a:xfrm>
            <a:off x="2667000" y="1573950"/>
            <a:ext cx="2011680" cy="30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Char char="▹"/>
              <a:defRPr b="0" i="0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￭"/>
              <a:defRPr sz="1200"/>
            </a:lvl2pPr>
            <a:lvl3pPr indent="-3048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⬝"/>
              <a:defRPr sz="1200"/>
            </a:lvl3pPr>
            <a:lvl4pPr indent="-3048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/>
            </a:lvl4pPr>
            <a:lvl5pPr indent="-3048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/>
            </a:lvl5pPr>
            <a:lvl6pPr indent="-3048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/>
            </a:lvl6pPr>
            <a:lvl7pPr indent="-3048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/>
            </a:lvl7pPr>
            <a:lvl8pPr indent="-3048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/>
            </a:lvl8pPr>
            <a:lvl9pPr indent="-3048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19"/>
          <p:cNvSpPr txBox="1"/>
          <p:nvPr>
            <p:ph idx="3" type="body"/>
          </p:nvPr>
        </p:nvSpPr>
        <p:spPr>
          <a:xfrm>
            <a:off x="4922520" y="1573950"/>
            <a:ext cx="2011680" cy="30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Char char="▹"/>
              <a:defRPr b="0" i="0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￭"/>
              <a:defRPr sz="1200"/>
            </a:lvl2pPr>
            <a:lvl3pPr indent="-3048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⬝"/>
              <a:defRPr sz="1200"/>
            </a:lvl3pPr>
            <a:lvl4pPr indent="-3048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/>
            </a:lvl4pPr>
            <a:lvl5pPr indent="-3048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/>
            </a:lvl5pPr>
            <a:lvl6pPr indent="-3048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/>
            </a:lvl6pPr>
            <a:lvl7pPr indent="-3048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/>
            </a:lvl7pPr>
            <a:lvl8pPr indent="-3048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/>
            </a:lvl8pPr>
            <a:lvl9pPr indent="-3048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/>
            </a:lvl9pPr>
          </a:lstStyle>
          <a:p/>
        </p:txBody>
      </p:sp>
      <p:pic>
        <p:nvPicPr>
          <p:cNvPr descr="Рисунок 4" id="32" name="Google Shape;32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7200" y="83720"/>
            <a:ext cx="550537" cy="263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33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880" y="76202"/>
            <a:ext cx="353090" cy="335308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19"/>
          <p:cNvSpPr txBox="1"/>
          <p:nvPr>
            <p:ph idx="12" type="sldNum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35" name="Google Shape;35;p19"/>
          <p:cNvSpPr txBox="1"/>
          <p:nvPr>
            <p:ph idx="11" type="ftr"/>
          </p:nvPr>
        </p:nvSpPr>
        <p:spPr>
          <a:xfrm>
            <a:off x="0" y="4887913"/>
            <a:ext cx="1828800" cy="2555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949694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" type="twoColTx">
  <p:cSld name="TITLE_AND_TWO_COLUMNS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38;p20"/>
          <p:cNvSpPr txBox="1"/>
          <p:nvPr>
            <p:ph type="title"/>
          </p:nvPr>
        </p:nvSpPr>
        <p:spPr>
          <a:xfrm>
            <a:off x="457200" y="590550"/>
            <a:ext cx="64770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8CC9"/>
              </a:buClr>
              <a:buSzPts val="3000"/>
              <a:buFont typeface="Arial"/>
              <a:buNone/>
              <a:defRPr b="0" i="0" sz="2400">
                <a:solidFill>
                  <a:srgbClr val="568CC9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/>
            </a:lvl9pPr>
          </a:lstStyle>
          <a:p/>
        </p:txBody>
      </p:sp>
      <p:sp>
        <p:nvSpPr>
          <p:cNvPr id="39" name="Google Shape;39;p20"/>
          <p:cNvSpPr txBox="1"/>
          <p:nvPr>
            <p:ph idx="1" type="body"/>
          </p:nvPr>
        </p:nvSpPr>
        <p:spPr>
          <a:xfrm>
            <a:off x="457200" y="1581150"/>
            <a:ext cx="3127248" cy="31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▹"/>
              <a:defRPr b="0" i="0" sz="1800"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￭"/>
              <a:defRPr sz="1800"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⬝"/>
              <a:defRPr sz="1800"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/>
            </a:lvl9pPr>
          </a:lstStyle>
          <a:p/>
        </p:txBody>
      </p:sp>
      <p:sp>
        <p:nvSpPr>
          <p:cNvPr id="40" name="Google Shape;40;p20"/>
          <p:cNvSpPr txBox="1"/>
          <p:nvPr>
            <p:ph idx="2" type="body"/>
          </p:nvPr>
        </p:nvSpPr>
        <p:spPr>
          <a:xfrm>
            <a:off x="3810000" y="1581150"/>
            <a:ext cx="3124200" cy="31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▹"/>
              <a:defRPr b="0" i="0" sz="1800"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￭"/>
              <a:defRPr sz="1800"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⬝"/>
              <a:defRPr sz="1800"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/>
            </a:lvl9pPr>
          </a:lstStyle>
          <a:p/>
        </p:txBody>
      </p:sp>
      <p:pic>
        <p:nvPicPr>
          <p:cNvPr descr="Рисунок 4" id="41" name="Google Shape;41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7200" y="83720"/>
            <a:ext cx="550537" cy="263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42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880" y="76202"/>
            <a:ext cx="353090" cy="335308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20"/>
          <p:cNvSpPr txBox="1"/>
          <p:nvPr>
            <p:ph idx="12" type="sldNum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44" name="Google Shape;44;p20"/>
          <p:cNvSpPr txBox="1"/>
          <p:nvPr>
            <p:ph idx="11" type="ftr"/>
          </p:nvPr>
        </p:nvSpPr>
        <p:spPr>
          <a:xfrm>
            <a:off x="0" y="4887913"/>
            <a:ext cx="1828800" cy="2555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949694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ользовательский макет">
  <p:cSld name="Пользовательский макет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59942" y="-92546"/>
            <a:ext cx="1472880" cy="102292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_bluered_en.png" id="47" name="Google Shape;47;p21"/>
          <p:cNvPicPr preferRelativeResize="0"/>
          <p:nvPr/>
        </p:nvPicPr>
        <p:blipFill rotWithShape="1">
          <a:blip r:embed="rId3">
            <a:alphaModFix amt="73000"/>
          </a:blip>
          <a:srcRect b="42260" l="0" r="27061" t="0"/>
          <a:stretch/>
        </p:blipFill>
        <p:spPr>
          <a:xfrm>
            <a:off x="6695177" y="3204926"/>
            <a:ext cx="2448823" cy="1938574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21"/>
          <p:cNvSpPr txBox="1"/>
          <p:nvPr>
            <p:ph type="ctrTitle"/>
          </p:nvPr>
        </p:nvSpPr>
        <p:spPr>
          <a:xfrm>
            <a:off x="676498" y="1613247"/>
            <a:ext cx="7639918" cy="110251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>
                <a:solidFill>
                  <a:srgbClr val="568CC9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21"/>
          <p:cNvSpPr txBox="1"/>
          <p:nvPr>
            <p:ph idx="11" type="ftr"/>
          </p:nvPr>
        </p:nvSpPr>
        <p:spPr>
          <a:xfrm>
            <a:off x="0" y="4887913"/>
            <a:ext cx="1828800" cy="2555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949694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52;p22"/>
          <p:cNvSpPr txBox="1"/>
          <p:nvPr>
            <p:ph type="title"/>
          </p:nvPr>
        </p:nvSpPr>
        <p:spPr>
          <a:xfrm>
            <a:off x="304800" y="586975"/>
            <a:ext cx="64770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8CC9"/>
              </a:buClr>
              <a:buSzPts val="3000"/>
              <a:buFont typeface="Arial"/>
              <a:buNone/>
              <a:defRPr b="0" i="0" sz="2400">
                <a:solidFill>
                  <a:srgbClr val="568CC9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/>
            </a:lvl9pPr>
          </a:lstStyle>
          <a:p/>
        </p:txBody>
      </p:sp>
      <p:pic>
        <p:nvPicPr>
          <p:cNvPr descr="Рисунок 4" id="53" name="Google Shape;53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7200" y="83720"/>
            <a:ext cx="550537" cy="263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54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880" y="76202"/>
            <a:ext cx="353090" cy="335308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22"/>
          <p:cNvSpPr txBox="1"/>
          <p:nvPr>
            <p:ph idx="12" type="sldNum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56" name="Google Shape;56;p22"/>
          <p:cNvSpPr txBox="1"/>
          <p:nvPr>
            <p:ph idx="11" type="ftr"/>
          </p:nvPr>
        </p:nvSpPr>
        <p:spPr>
          <a:xfrm>
            <a:off x="0" y="4887913"/>
            <a:ext cx="1828800" cy="2555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949694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6"/>
          <p:cNvSpPr txBox="1"/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6"/>
          <p:cNvSpPr txBox="1"/>
          <p:nvPr>
            <p:ph idx="1" type="body"/>
          </p:nvPr>
        </p:nvSpPr>
        <p:spPr>
          <a:xfrm>
            <a:off x="457200" y="1200150"/>
            <a:ext cx="3898776" cy="3394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16"/>
          <p:cNvSpPr txBox="1"/>
          <p:nvPr>
            <p:ph idx="12" type="sldNum"/>
          </p:nvPr>
        </p:nvSpPr>
        <p:spPr>
          <a:xfrm>
            <a:off x="8877600" y="2173950"/>
            <a:ext cx="266400" cy="795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6.png"/><Relationship Id="rId4" Type="http://schemas.openxmlformats.org/officeDocument/2006/relationships/image" Target="../media/image16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gif"/><Relationship Id="rId4" Type="http://schemas.openxmlformats.org/officeDocument/2006/relationships/image" Target="../media/image2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gif"/><Relationship Id="rId4" Type="http://schemas.openxmlformats.org/officeDocument/2006/relationships/image" Target="../media/image15.gif"/><Relationship Id="rId5" Type="http://schemas.openxmlformats.org/officeDocument/2006/relationships/image" Target="../media/image2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gif"/><Relationship Id="rId4" Type="http://schemas.openxmlformats.org/officeDocument/2006/relationships/image" Target="../media/image2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gif"/><Relationship Id="rId4" Type="http://schemas.openxmlformats.org/officeDocument/2006/relationships/image" Target="../media/image18.gif"/><Relationship Id="rId5" Type="http://schemas.openxmlformats.org/officeDocument/2006/relationships/image" Target="../media/image2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Relationship Id="rId4" Type="http://schemas.openxmlformats.org/officeDocument/2006/relationships/image" Target="../media/image8.png"/><Relationship Id="rId5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1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gif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"/>
          <p:cNvSpPr txBox="1"/>
          <p:nvPr>
            <p:ph type="ctrTitle"/>
          </p:nvPr>
        </p:nvSpPr>
        <p:spPr>
          <a:xfrm>
            <a:off x="676500" y="1246600"/>
            <a:ext cx="7639800" cy="159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ru-RU" sz="2500">
                <a:solidFill>
                  <a:srgbClr val="568CC9"/>
                </a:solidFill>
                <a:latin typeface="Montserrat"/>
                <a:ea typeface="Montserrat"/>
                <a:cs typeface="Montserrat"/>
                <a:sym typeface="Montserrat"/>
              </a:rPr>
              <a:t>Решение уравнения Бесселя с использованием физически-информированных нейронных сетей (PINN).</a:t>
            </a:r>
            <a:endParaRPr b="1" sz="3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3" name="Google Shape;63;p1"/>
          <p:cNvSpPr txBox="1"/>
          <p:nvPr>
            <p:ph idx="1" type="subTitle"/>
          </p:nvPr>
        </p:nvSpPr>
        <p:spPr>
          <a:xfrm>
            <a:off x="676500" y="3050175"/>
            <a:ext cx="6198300" cy="168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</a:pPr>
            <a:r>
              <a:rPr lang="ru-RU">
                <a:latin typeface="Montserrat"/>
                <a:ea typeface="Montserrat"/>
                <a:cs typeface="Montserrat"/>
                <a:sym typeface="Montserrat"/>
              </a:rPr>
              <a:t>Апарин А. Е.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</a:pPr>
            <a:r>
              <a:rPr lang="ru-RU">
                <a:latin typeface="Montserrat"/>
                <a:ea typeface="Montserrat"/>
                <a:cs typeface="Montserrat"/>
                <a:sym typeface="Montserrat"/>
              </a:rPr>
              <a:t>Жмелев Г. Е.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</a:pPr>
            <a:r>
              <a:rPr lang="ru-RU">
                <a:latin typeface="Montserrat"/>
                <a:ea typeface="Montserrat"/>
                <a:cs typeface="Montserrat"/>
                <a:sym typeface="Montserrat"/>
              </a:rPr>
              <a:t>Паршева О.С.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</a:pPr>
            <a:r>
              <a:rPr lang="ru-RU">
                <a:latin typeface="Montserrat"/>
                <a:ea typeface="Montserrat"/>
                <a:cs typeface="Montserrat"/>
                <a:sym typeface="Montserrat"/>
              </a:rPr>
              <a:t>Руководители: Карачурин Р. Н., Ладыгин С. А.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206541f26c_0_1"/>
          <p:cNvSpPr txBox="1"/>
          <p:nvPr>
            <p:ph idx="12" type="sldNum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146" name="Google Shape;146;g3206541f26c_0_1"/>
          <p:cNvSpPr txBox="1"/>
          <p:nvPr>
            <p:ph type="title"/>
          </p:nvPr>
        </p:nvSpPr>
        <p:spPr>
          <a:xfrm>
            <a:off x="1102975" y="642150"/>
            <a:ext cx="7214400" cy="539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ru-RU">
                <a:latin typeface="Montserrat"/>
                <a:ea typeface="Montserrat"/>
                <a:cs typeface="Montserrat"/>
                <a:sym typeface="Montserrat"/>
              </a:rPr>
              <a:t>Обучение на случайной последовательности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7" name="Google Shape;147;g3206541f26c_0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7200" y="1181250"/>
            <a:ext cx="7840175" cy="35222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215e8c66c2_46_37"/>
          <p:cNvSpPr txBox="1"/>
          <p:nvPr>
            <p:ph idx="12" type="sldNum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154" name="Google Shape;154;g3215e8c66c2_46_37"/>
          <p:cNvSpPr txBox="1"/>
          <p:nvPr>
            <p:ph type="title"/>
          </p:nvPr>
        </p:nvSpPr>
        <p:spPr>
          <a:xfrm>
            <a:off x="1102975" y="642150"/>
            <a:ext cx="7214400" cy="539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ru-RU">
                <a:latin typeface="Montserrat"/>
                <a:ea typeface="Montserrat"/>
                <a:cs typeface="Montserrat"/>
                <a:sym typeface="Montserrat"/>
              </a:rPr>
              <a:t>Обучение на случайной последовательности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55" name="Google Shape;155;g3215e8c66c2_46_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5650" y="1181160"/>
            <a:ext cx="4982875" cy="3737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g3215e8c66c2_46_37"/>
          <p:cNvPicPr preferRelativeResize="0"/>
          <p:nvPr/>
        </p:nvPicPr>
        <p:blipFill rotWithShape="1">
          <a:blip r:embed="rId3">
            <a:alphaModFix/>
          </a:blip>
          <a:srcRect b="0" l="0" r="49743" t="0"/>
          <a:stretch/>
        </p:blipFill>
        <p:spPr>
          <a:xfrm>
            <a:off x="4921200" y="1345574"/>
            <a:ext cx="3812624" cy="340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3215e8c66c2_46_6"/>
          <p:cNvSpPr txBox="1"/>
          <p:nvPr>
            <p:ph idx="12" type="sldNum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163" name="Google Shape;163;g3215e8c66c2_46_6"/>
          <p:cNvSpPr txBox="1"/>
          <p:nvPr>
            <p:ph type="title"/>
          </p:nvPr>
        </p:nvSpPr>
        <p:spPr>
          <a:xfrm>
            <a:off x="1102975" y="642150"/>
            <a:ext cx="7214400" cy="539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ru-RU">
                <a:latin typeface="Montserrat"/>
                <a:ea typeface="Montserrat"/>
                <a:cs typeface="Montserrat"/>
                <a:sym typeface="Montserrat"/>
              </a:rPr>
              <a:t>Обучение с адаптивным шагом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64" name="Google Shape;164;g3215e8c66c2_46_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7038" y="1181250"/>
            <a:ext cx="7949924" cy="3571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3215e8c66c2_46_46"/>
          <p:cNvSpPr txBox="1"/>
          <p:nvPr>
            <p:ph idx="12" type="sldNum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171" name="Google Shape;171;g3215e8c66c2_46_46"/>
          <p:cNvSpPr txBox="1"/>
          <p:nvPr>
            <p:ph type="title"/>
          </p:nvPr>
        </p:nvSpPr>
        <p:spPr>
          <a:xfrm>
            <a:off x="1102975" y="642150"/>
            <a:ext cx="7214400" cy="539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ru-RU">
                <a:latin typeface="Montserrat"/>
                <a:ea typeface="Montserrat"/>
                <a:cs typeface="Montserrat"/>
                <a:sym typeface="Montserrat"/>
              </a:rPr>
              <a:t>Обучение с адаптивным шагом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72" name="Google Shape;172;g3215e8c66c2_46_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1675" y="1443375"/>
            <a:ext cx="4238925" cy="317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g3215e8c66c2_46_46"/>
          <p:cNvPicPr preferRelativeResize="0"/>
          <p:nvPr/>
        </p:nvPicPr>
        <p:blipFill rotWithShape="1">
          <a:blip r:embed="rId5">
            <a:alphaModFix/>
          </a:blip>
          <a:srcRect b="0" l="0" r="50079" t="0"/>
          <a:stretch/>
        </p:blipFill>
        <p:spPr>
          <a:xfrm>
            <a:off x="4692000" y="1443375"/>
            <a:ext cx="3410778" cy="306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215e8c66c2_46_14"/>
          <p:cNvSpPr txBox="1"/>
          <p:nvPr>
            <p:ph idx="12" type="sldNum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180" name="Google Shape;180;g3215e8c66c2_46_14"/>
          <p:cNvSpPr txBox="1"/>
          <p:nvPr>
            <p:ph type="title"/>
          </p:nvPr>
        </p:nvSpPr>
        <p:spPr>
          <a:xfrm>
            <a:off x="1102975" y="642150"/>
            <a:ext cx="7214400" cy="539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ru-RU">
                <a:latin typeface="Montserrat"/>
                <a:ea typeface="Montserrat"/>
                <a:cs typeface="Montserrat"/>
                <a:sym typeface="Montserrat"/>
              </a:rPr>
              <a:t>Обучение на </a:t>
            </a:r>
            <a:r>
              <a:rPr b="1" lang="ru-RU">
                <a:solidFill>
                  <a:srgbClr val="E06666"/>
                </a:solidFill>
                <a:latin typeface="Montserrat"/>
                <a:ea typeface="Montserrat"/>
                <a:cs typeface="Montserrat"/>
                <a:sym typeface="Montserrat"/>
              </a:rPr>
              <a:t>квази</a:t>
            </a:r>
            <a:r>
              <a:rPr b="1" lang="ru-RU">
                <a:latin typeface="Montserrat"/>
                <a:ea typeface="Montserrat"/>
                <a:cs typeface="Montserrat"/>
                <a:sym typeface="Montserrat"/>
              </a:rPr>
              <a:t>случайной последовательности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81" name="Google Shape;181;g3215e8c66c2_46_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333650"/>
            <a:ext cx="8141036" cy="3657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3215e8c66c2_46_28"/>
          <p:cNvSpPr txBox="1"/>
          <p:nvPr>
            <p:ph idx="12" type="sldNum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188" name="Google Shape;188;g3215e8c66c2_46_28"/>
          <p:cNvSpPr txBox="1"/>
          <p:nvPr>
            <p:ph type="title"/>
          </p:nvPr>
        </p:nvSpPr>
        <p:spPr>
          <a:xfrm>
            <a:off x="1102975" y="642150"/>
            <a:ext cx="7214400" cy="539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ru-RU">
                <a:latin typeface="Montserrat"/>
                <a:ea typeface="Montserrat"/>
                <a:cs typeface="Montserrat"/>
                <a:sym typeface="Montserrat"/>
              </a:rPr>
              <a:t>Обучение на </a:t>
            </a:r>
            <a:r>
              <a:rPr b="1" lang="ru-RU">
                <a:solidFill>
                  <a:srgbClr val="E06666"/>
                </a:solidFill>
                <a:latin typeface="Montserrat"/>
                <a:ea typeface="Montserrat"/>
                <a:cs typeface="Montserrat"/>
                <a:sym typeface="Montserrat"/>
              </a:rPr>
              <a:t>квази</a:t>
            </a:r>
            <a:r>
              <a:rPr b="1" lang="ru-RU">
                <a:latin typeface="Montserrat"/>
                <a:ea typeface="Montserrat"/>
                <a:cs typeface="Montserrat"/>
                <a:sym typeface="Montserrat"/>
              </a:rPr>
              <a:t>случайной последовательности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89" name="Google Shape;189;g3215e8c66c2_46_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333650"/>
            <a:ext cx="4558701" cy="3419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g3215e8c66c2_46_28"/>
          <p:cNvPicPr preferRelativeResize="0"/>
          <p:nvPr/>
        </p:nvPicPr>
        <p:blipFill rotWithShape="1">
          <a:blip r:embed="rId5">
            <a:alphaModFix/>
          </a:blip>
          <a:srcRect b="0" l="0" r="49829" t="0"/>
          <a:stretch/>
        </p:blipFill>
        <p:spPr>
          <a:xfrm>
            <a:off x="4863475" y="1644275"/>
            <a:ext cx="3328000" cy="298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3215e8c66c2_2_5"/>
          <p:cNvSpPr txBox="1"/>
          <p:nvPr>
            <p:ph type="title"/>
          </p:nvPr>
        </p:nvSpPr>
        <p:spPr>
          <a:xfrm>
            <a:off x="1064400" y="526925"/>
            <a:ext cx="7015200" cy="49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ru-RU">
                <a:latin typeface="Montserrat"/>
                <a:ea typeface="Montserrat"/>
                <a:cs typeface="Montserrat"/>
                <a:sym typeface="Montserrat"/>
              </a:rPr>
              <a:t>Выводы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7" name="Google Shape;197;g3215e8c66c2_2_5"/>
          <p:cNvSpPr txBox="1"/>
          <p:nvPr>
            <p:ph idx="12" type="sldNum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ru-RU"/>
              <a:t>16</a:t>
            </a:r>
            <a:endParaRPr/>
          </a:p>
        </p:txBody>
      </p:sp>
      <p:sp>
        <p:nvSpPr>
          <p:cNvPr id="198" name="Google Shape;198;g3215e8c66c2_2_5"/>
          <p:cNvSpPr txBox="1"/>
          <p:nvPr/>
        </p:nvSpPr>
        <p:spPr>
          <a:xfrm>
            <a:off x="1182350" y="1598200"/>
            <a:ext cx="6460500" cy="20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</a:pPr>
            <a:r>
              <a:rPr lang="ru-RU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PINN — имеет свои преимущества и недостатки по сравнению с конечно-разностным подходом;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</a:pPr>
            <a:r>
              <a:rPr lang="ru-RU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Случайный выбор точек привел к более быстрому обучению по сравнению с равномерным. Стратегия выбора точек имеет большую роль в обучении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</a:pPr>
            <a:r>
              <a:rPr lang="ru-RU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Имеет смысл попробовать объединить конечно-разностный подход с PINN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5"/>
          <p:cNvSpPr txBox="1"/>
          <p:nvPr>
            <p:ph type="title"/>
          </p:nvPr>
        </p:nvSpPr>
        <p:spPr>
          <a:xfrm>
            <a:off x="1343250" y="1563300"/>
            <a:ext cx="64575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8CC9"/>
              </a:buClr>
              <a:buSzPts val="3000"/>
              <a:buFont typeface="Arial"/>
              <a:buNone/>
            </a:pPr>
            <a:r>
              <a:rPr b="1" lang="ru-RU" sz="4000">
                <a:latin typeface="Montserrat"/>
                <a:ea typeface="Montserrat"/>
                <a:cs typeface="Montserrat"/>
                <a:sym typeface="Montserrat"/>
              </a:rPr>
              <a:t>Спасибо за внимание!</a:t>
            </a:r>
            <a:endParaRPr b="1" sz="4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4" name="Google Shape;204;p15"/>
          <p:cNvSpPr txBox="1"/>
          <p:nvPr>
            <p:ph idx="12" type="sldNum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ru-RU"/>
              <a:t>17</a:t>
            </a:r>
            <a:endParaRPr/>
          </a:p>
        </p:txBody>
      </p:sp>
      <p:sp>
        <p:nvSpPr>
          <p:cNvPr id="205" name="Google Shape;205;p15"/>
          <p:cNvSpPr txBox="1"/>
          <p:nvPr>
            <p:ph idx="11" type="ftr"/>
          </p:nvPr>
        </p:nvSpPr>
        <p:spPr>
          <a:xfrm>
            <a:off x="0" y="4887913"/>
            <a:ext cx="1828800" cy="2555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>
                <a:latin typeface="Montserrat"/>
                <a:ea typeface="Montserrat"/>
                <a:cs typeface="Montserrat"/>
                <a:sym typeface="Montserrat"/>
              </a:rPr>
              <a:t>Проектная практика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06" name="Google Shape;20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95000" y="3201600"/>
            <a:ext cx="1792825" cy="1792825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15"/>
          <p:cNvSpPr txBox="1"/>
          <p:nvPr/>
        </p:nvSpPr>
        <p:spPr>
          <a:xfrm>
            <a:off x="4620600" y="4504825"/>
            <a:ext cx="2474400" cy="3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Ссылка на репозиторий: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2"/>
          <p:cNvSpPr txBox="1"/>
          <p:nvPr>
            <p:ph type="title"/>
          </p:nvPr>
        </p:nvSpPr>
        <p:spPr>
          <a:xfrm>
            <a:off x="720000" y="536575"/>
            <a:ext cx="5639100" cy="154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8CC9"/>
              </a:buClr>
              <a:buSzPts val="3000"/>
              <a:buFont typeface="Arial"/>
              <a:buNone/>
            </a:pPr>
            <a:r>
              <a:rPr b="1" lang="ru-RU" sz="2500">
                <a:latin typeface="Montserrat"/>
                <a:ea typeface="Montserrat"/>
                <a:cs typeface="Montserrat"/>
                <a:sym typeface="Montserrat"/>
              </a:rPr>
              <a:t>Ф</a:t>
            </a:r>
            <a:r>
              <a:rPr b="1" lang="ru-RU" sz="2500">
                <a:latin typeface="Montserrat"/>
                <a:ea typeface="Montserrat"/>
                <a:cs typeface="Montserrat"/>
                <a:sym typeface="Montserrat"/>
              </a:rPr>
              <a:t>изически-информированные нейронные сети </a:t>
            </a:r>
            <a:r>
              <a:rPr b="1" lang="ru-RU" sz="2900">
                <a:latin typeface="Montserrat"/>
                <a:ea typeface="Montserrat"/>
                <a:cs typeface="Montserrat"/>
                <a:sym typeface="Montserrat"/>
              </a:rPr>
              <a:t>(PINN)</a:t>
            </a:r>
            <a:endParaRPr b="1" sz="2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9" name="Google Shape;69;p2"/>
          <p:cNvSpPr txBox="1"/>
          <p:nvPr>
            <p:ph idx="12" type="sldNum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70" name="Google Shape;70;p2"/>
          <p:cNvSpPr txBox="1"/>
          <p:nvPr/>
        </p:nvSpPr>
        <p:spPr>
          <a:xfrm>
            <a:off x="720000" y="1791325"/>
            <a:ext cx="66249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latin typeface="Montserrat"/>
                <a:ea typeface="Montserrat"/>
                <a:cs typeface="Montserrat"/>
                <a:sym typeface="Montserrat"/>
              </a:rPr>
              <a:t>представляют собой альтернативный подход (если рассматривать классические численные методы) к решению дифференциальных уравнений, объединяющий методы машинного обучения с фундаментальными физическими законами.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1" name="Google Shape;71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18600" y="3021150"/>
            <a:ext cx="1644799" cy="1978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3"/>
          <p:cNvSpPr txBox="1"/>
          <p:nvPr>
            <p:ph idx="12" type="sldNum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78" name="Google Shape;78;p3"/>
          <p:cNvSpPr txBox="1"/>
          <p:nvPr>
            <p:ph type="title"/>
          </p:nvPr>
        </p:nvSpPr>
        <p:spPr>
          <a:xfrm>
            <a:off x="720000" y="635700"/>
            <a:ext cx="4738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ru-RU">
                <a:latin typeface="Montserrat"/>
                <a:ea typeface="Montserrat"/>
                <a:cs typeface="Montserrat"/>
                <a:sym typeface="Montserrat"/>
              </a:rPr>
              <a:t>Постановка задачи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9" name="Google Shape;79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4538" y="1625725"/>
            <a:ext cx="7894924" cy="244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205277c896_0_36"/>
          <p:cNvSpPr txBox="1"/>
          <p:nvPr>
            <p:ph idx="12" type="sldNum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ru-RU"/>
              <a:t>4</a:t>
            </a:r>
            <a:endParaRPr/>
          </a:p>
        </p:txBody>
      </p:sp>
      <p:sp>
        <p:nvSpPr>
          <p:cNvPr id="86" name="Google Shape;86;g3205277c896_0_36"/>
          <p:cNvSpPr txBox="1"/>
          <p:nvPr>
            <p:ph type="title"/>
          </p:nvPr>
        </p:nvSpPr>
        <p:spPr>
          <a:xfrm>
            <a:off x="720000" y="688725"/>
            <a:ext cx="6606900" cy="120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2200">
                <a:solidFill>
                  <a:srgbClr val="568CC9"/>
                </a:solidFill>
                <a:latin typeface="Montserrat"/>
                <a:ea typeface="Montserrat"/>
                <a:cs typeface="Montserrat"/>
                <a:sym typeface="Montserrat"/>
              </a:rPr>
              <a:t>С</a:t>
            </a:r>
            <a:r>
              <a:rPr b="1" lang="ru-RU" sz="2200">
                <a:solidFill>
                  <a:srgbClr val="568CC9"/>
                </a:solidFill>
                <a:latin typeface="Montserrat"/>
                <a:ea typeface="Montserrat"/>
                <a:cs typeface="Montserrat"/>
                <a:sym typeface="Montserrat"/>
              </a:rPr>
              <a:t>тратегий выбора точек обучения для решения дифференциального уравнения Бесселя:</a:t>
            </a:r>
            <a:endParaRPr b="1" sz="2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7" name="Google Shape;87;g3205277c896_0_36"/>
          <p:cNvSpPr txBox="1"/>
          <p:nvPr/>
        </p:nvSpPr>
        <p:spPr>
          <a:xfrm>
            <a:off x="973275" y="2444450"/>
            <a:ext cx="2356800" cy="48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Равномерная сетка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8" name="Google Shape;88;g3205277c896_0_36"/>
          <p:cNvSpPr txBox="1"/>
          <p:nvPr/>
        </p:nvSpPr>
        <p:spPr>
          <a:xfrm>
            <a:off x="628275" y="3633475"/>
            <a:ext cx="3046800" cy="48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Случайное распределение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9" name="Google Shape;89;g3205277c896_0_36"/>
          <p:cNvSpPr txBox="1"/>
          <p:nvPr/>
        </p:nvSpPr>
        <p:spPr>
          <a:xfrm>
            <a:off x="4582300" y="3633475"/>
            <a:ext cx="2808600" cy="48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Адаптивный выбор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0" name="Google Shape;90;g3205277c896_0_36"/>
          <p:cNvSpPr txBox="1"/>
          <p:nvPr/>
        </p:nvSpPr>
        <p:spPr>
          <a:xfrm>
            <a:off x="3618850" y="2444450"/>
            <a:ext cx="4735500" cy="48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Квази-случайные последовательности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4"/>
          <p:cNvSpPr txBox="1"/>
          <p:nvPr>
            <p:ph idx="12" type="sldNum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ru-RU"/>
              <a:t>5</a:t>
            </a:r>
            <a:endParaRPr/>
          </a:p>
        </p:txBody>
      </p:sp>
      <p:sp>
        <p:nvSpPr>
          <p:cNvPr id="97" name="Google Shape;97;p4"/>
          <p:cNvSpPr txBox="1"/>
          <p:nvPr>
            <p:ph type="title"/>
          </p:nvPr>
        </p:nvSpPr>
        <p:spPr>
          <a:xfrm>
            <a:off x="720000" y="580350"/>
            <a:ext cx="5494200" cy="52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ru-RU">
                <a:latin typeface="Montserrat"/>
                <a:ea typeface="Montserrat"/>
                <a:cs typeface="Montserrat"/>
                <a:sym typeface="Montserrat"/>
              </a:rPr>
              <a:t>Архитектура нейронной сети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8" name="Google Shape;98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61713" y="3330298"/>
            <a:ext cx="4746300" cy="1343914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4"/>
          <p:cNvSpPr txBox="1"/>
          <p:nvPr/>
        </p:nvSpPr>
        <p:spPr>
          <a:xfrm>
            <a:off x="720000" y="1342500"/>
            <a:ext cx="4417200" cy="16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Вход: </a:t>
            </a:r>
            <a:r>
              <a:rPr lang="ru-RU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 нейрон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3 скрытых слоя по 32 нейрона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Функция активации:</a:t>
            </a:r>
            <a:r>
              <a:rPr lang="ru-RU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tanh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Выход:</a:t>
            </a:r>
            <a:r>
              <a:rPr lang="ru-RU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1 нейрон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Функция потерь: 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Оптимизатор:</a:t>
            </a:r>
            <a:r>
              <a:rPr lang="ru-RU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Adam с шагом обучения</a:t>
            </a:r>
            <a:r>
              <a:rPr lang="ru-RU">
                <a:solidFill>
                  <a:srgbClr val="212121"/>
                </a:solidFill>
              </a:rPr>
              <a:t> </a:t>
            </a:r>
            <a:r>
              <a:rPr lang="ru-RU">
                <a:solidFill>
                  <a:srgbClr val="212121"/>
                </a:solidFill>
                <a:latin typeface="Montserrat"/>
                <a:ea typeface="Montserrat"/>
                <a:cs typeface="Montserrat"/>
                <a:sym typeface="Montserrat"/>
              </a:rPr>
              <a:t>0.001</a:t>
            </a:r>
            <a:endParaRPr>
              <a:solidFill>
                <a:srgbClr val="21212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-RU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Обучение на интервале</a:t>
            </a:r>
            <a:r>
              <a:rPr lang="ru-RU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[0; 20]</a:t>
            </a:r>
            <a:endParaRPr>
              <a:solidFill>
                <a:srgbClr val="21212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0" name="Google Shape;100;p4"/>
          <p:cNvPicPr preferRelativeResize="0"/>
          <p:nvPr/>
        </p:nvPicPr>
        <p:blipFill rotWithShape="1">
          <a:blip r:embed="rId4">
            <a:alphaModFix/>
          </a:blip>
          <a:srcRect b="18794" l="0" r="0" t="32866"/>
          <a:stretch/>
        </p:blipFill>
        <p:spPr>
          <a:xfrm>
            <a:off x="2484775" y="2223675"/>
            <a:ext cx="2855725" cy="27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4"/>
          <p:cNvPicPr preferRelativeResize="0"/>
          <p:nvPr/>
        </p:nvPicPr>
        <p:blipFill rotWithShape="1">
          <a:blip r:embed="rId5">
            <a:alphaModFix/>
          </a:blip>
          <a:srcRect b="0" l="20740" r="11324" t="0"/>
          <a:stretch/>
        </p:blipFill>
        <p:spPr>
          <a:xfrm>
            <a:off x="188525" y="3037800"/>
            <a:ext cx="638275" cy="1031375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4"/>
          <p:cNvSpPr txBox="1"/>
          <p:nvPr/>
        </p:nvSpPr>
        <p:spPr>
          <a:xfrm>
            <a:off x="679525" y="2994975"/>
            <a:ext cx="34905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— граничное условие в x=0</a:t>
            </a:r>
            <a:endParaRPr sz="17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3" name="Google Shape;103;p4"/>
          <p:cNvSpPr txBox="1"/>
          <p:nvPr/>
        </p:nvSpPr>
        <p:spPr>
          <a:xfrm>
            <a:off x="826800" y="3330288"/>
            <a:ext cx="3063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— ошибка внутри (RK4)</a:t>
            </a:r>
            <a:endParaRPr sz="17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4" name="Google Shape;104;p4"/>
          <p:cNvSpPr txBox="1"/>
          <p:nvPr/>
        </p:nvSpPr>
        <p:spPr>
          <a:xfrm>
            <a:off x="826800" y="3617313"/>
            <a:ext cx="3063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— ошибка на дифф. ур.</a:t>
            </a:r>
            <a:endParaRPr sz="17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3206541f26c_0_26"/>
          <p:cNvSpPr txBox="1"/>
          <p:nvPr>
            <p:ph idx="12" type="sldNum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111" name="Google Shape;111;g3206541f26c_0_26"/>
          <p:cNvSpPr txBox="1"/>
          <p:nvPr>
            <p:ph type="title"/>
          </p:nvPr>
        </p:nvSpPr>
        <p:spPr>
          <a:xfrm>
            <a:off x="1639800" y="149800"/>
            <a:ext cx="5864400" cy="49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ru-RU">
                <a:latin typeface="Montserrat"/>
                <a:ea typeface="Montserrat"/>
                <a:cs typeface="Montserrat"/>
                <a:sym typeface="Montserrat"/>
              </a:rPr>
              <a:t>Выбор точек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2" name="Google Shape;112;g3206541f26c_0_26"/>
          <p:cNvSpPr txBox="1"/>
          <p:nvPr>
            <p:ph type="title"/>
          </p:nvPr>
        </p:nvSpPr>
        <p:spPr>
          <a:xfrm>
            <a:off x="606100" y="852850"/>
            <a:ext cx="5864400" cy="66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ru-RU" sz="1600">
                <a:latin typeface="Montserrat"/>
                <a:ea typeface="Montserrat"/>
                <a:cs typeface="Montserrat"/>
                <a:sym typeface="Montserrat"/>
              </a:rPr>
              <a:t>На изображении представлены различные стратегии выбора точек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13" name="Google Shape;113;g3206541f26c_0_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6800" y="1611325"/>
            <a:ext cx="5067504" cy="3325549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g3206541f26c_0_26"/>
          <p:cNvSpPr txBox="1"/>
          <p:nvPr>
            <p:ph type="title"/>
          </p:nvPr>
        </p:nvSpPr>
        <p:spPr>
          <a:xfrm>
            <a:off x="5432625" y="3947475"/>
            <a:ext cx="5714400" cy="1155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ru-RU" sz="1500" u="sng">
                <a:latin typeface="Montserrat"/>
                <a:ea typeface="Montserrat"/>
                <a:cs typeface="Montserrat"/>
                <a:sym typeface="Montserrat"/>
              </a:rPr>
              <a:t>April 25, 2018 by Martin Roberts</a:t>
            </a:r>
            <a:endParaRPr i="1" sz="1500" u="sng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i="1" lang="ru-RU" sz="1500" u="sng">
                <a:latin typeface="Montserrat"/>
                <a:ea typeface="Montserrat"/>
                <a:cs typeface="Montserrat"/>
                <a:sym typeface="Montserrat"/>
              </a:rPr>
              <a:t>The Unreasonable Effectiveness of</a:t>
            </a:r>
            <a:endParaRPr i="1" sz="1500" u="sng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i="1" lang="ru-RU" sz="1500" u="sng">
                <a:latin typeface="Montserrat"/>
                <a:ea typeface="Montserrat"/>
                <a:cs typeface="Montserrat"/>
                <a:sym typeface="Montserrat"/>
              </a:rPr>
              <a:t> Quasirandom Sequences</a:t>
            </a:r>
            <a:endParaRPr i="1" sz="1500" u="sng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215e8c66c2_2_20"/>
          <p:cNvSpPr txBox="1"/>
          <p:nvPr>
            <p:ph idx="12" type="sldNum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ru-RU"/>
              <a:t>6</a:t>
            </a:r>
            <a:endParaRPr/>
          </a:p>
        </p:txBody>
      </p:sp>
      <p:sp>
        <p:nvSpPr>
          <p:cNvPr id="121" name="Google Shape;121;g3215e8c66c2_2_20"/>
          <p:cNvSpPr txBox="1"/>
          <p:nvPr>
            <p:ph type="title"/>
          </p:nvPr>
        </p:nvSpPr>
        <p:spPr>
          <a:xfrm>
            <a:off x="761425" y="637400"/>
            <a:ext cx="5864400" cy="49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ru-RU">
                <a:latin typeface="Montserrat"/>
                <a:ea typeface="Montserrat"/>
                <a:cs typeface="Montserrat"/>
                <a:sym typeface="Montserrat"/>
              </a:rPr>
              <a:t>Обучение модели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2" name="Google Shape;122;g3215e8c66c2_2_20"/>
          <p:cNvSpPr txBox="1"/>
          <p:nvPr/>
        </p:nvSpPr>
        <p:spPr>
          <a:xfrm>
            <a:off x="720000" y="1573975"/>
            <a:ext cx="5735700" cy="19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>
                <a:solidFill>
                  <a:srgbClr val="404040"/>
                </a:solidFill>
                <a:latin typeface="Montserrat"/>
                <a:ea typeface="Montserrat"/>
                <a:cs typeface="Montserrat"/>
                <a:sym typeface="Montserrat"/>
              </a:rPr>
              <a:t>Обучение нейронной сети проводится с помощью </a:t>
            </a:r>
            <a:r>
              <a:rPr b="1" lang="ru-RU" sz="1300">
                <a:solidFill>
                  <a:srgbClr val="404040"/>
                </a:solidFill>
                <a:latin typeface="Montserrat"/>
                <a:ea typeface="Montserrat"/>
                <a:cs typeface="Montserrat"/>
                <a:sym typeface="Montserrat"/>
              </a:rPr>
              <a:t>метода обратного распространения ошибки</a:t>
            </a:r>
            <a:r>
              <a:rPr lang="ru-RU" sz="1300">
                <a:solidFill>
                  <a:srgbClr val="404040"/>
                </a:solidFill>
                <a:latin typeface="Montserrat"/>
                <a:ea typeface="Montserrat"/>
                <a:cs typeface="Montserrat"/>
                <a:sym typeface="Montserrat"/>
              </a:rPr>
              <a:t>. </a:t>
            </a:r>
            <a:endParaRPr sz="1300">
              <a:solidFill>
                <a:srgbClr val="40404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>
                <a:solidFill>
                  <a:srgbClr val="404040"/>
                </a:solidFill>
                <a:latin typeface="Montserrat"/>
                <a:ea typeface="Montserrat"/>
                <a:cs typeface="Montserrat"/>
                <a:sym typeface="Montserrat"/>
              </a:rPr>
              <a:t>Используется стандартный алгоритм оптимизации </a:t>
            </a:r>
            <a:r>
              <a:rPr b="1" lang="ru-RU" sz="1300">
                <a:solidFill>
                  <a:srgbClr val="404040"/>
                </a:solidFill>
                <a:latin typeface="Montserrat"/>
                <a:ea typeface="Montserrat"/>
                <a:cs typeface="Montserrat"/>
                <a:sym typeface="Montserrat"/>
              </a:rPr>
              <a:t>Adam</a:t>
            </a:r>
            <a:r>
              <a:rPr lang="ru-RU" sz="1300">
                <a:solidFill>
                  <a:srgbClr val="404040"/>
                </a:solidFill>
                <a:latin typeface="Montserrat"/>
                <a:ea typeface="Montserrat"/>
                <a:cs typeface="Montserrat"/>
                <a:sym typeface="Montserrat"/>
              </a:rPr>
              <a:t>, для минимизации функции потерь. </a:t>
            </a:r>
            <a:endParaRPr sz="1300">
              <a:solidFill>
                <a:srgbClr val="40404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300">
                <a:solidFill>
                  <a:srgbClr val="404040"/>
                </a:solidFill>
                <a:latin typeface="Montserrat"/>
                <a:ea typeface="Montserrat"/>
                <a:cs typeface="Montserrat"/>
                <a:sym typeface="Montserrat"/>
              </a:rPr>
              <a:t>Функция потерь включает в себя как ошибку между предсказаниями сети и известными значениями функции Бесселя, так и термин, отвечающий за удовлетворение дифференциального уравнения.</a:t>
            </a:r>
            <a:endParaRPr sz="1300" u="sng">
              <a:solidFill>
                <a:srgbClr val="404040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215e8c66c2_2_27"/>
          <p:cNvSpPr txBox="1"/>
          <p:nvPr>
            <p:ph type="title"/>
          </p:nvPr>
        </p:nvSpPr>
        <p:spPr>
          <a:xfrm>
            <a:off x="1172775" y="632500"/>
            <a:ext cx="6404400" cy="49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ru-RU">
                <a:latin typeface="Montserrat"/>
                <a:ea typeface="Montserrat"/>
                <a:cs typeface="Montserrat"/>
                <a:sym typeface="Montserrat"/>
              </a:rPr>
              <a:t>Обучение на равномерной последовательности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9" name="Google Shape;129;g3215e8c66c2_2_27"/>
          <p:cNvSpPr txBox="1"/>
          <p:nvPr>
            <p:ph idx="12" type="sldNum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ru-RU"/>
              <a:t>8</a:t>
            </a:r>
            <a:endParaRPr/>
          </a:p>
        </p:txBody>
      </p:sp>
      <p:pic>
        <p:nvPicPr>
          <p:cNvPr id="130" name="Google Shape;130;g3215e8c66c2_2_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3438" y="1126300"/>
            <a:ext cx="7877126" cy="353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215e8c66c2_4_3"/>
          <p:cNvSpPr txBox="1"/>
          <p:nvPr>
            <p:ph type="title"/>
          </p:nvPr>
        </p:nvSpPr>
        <p:spPr>
          <a:xfrm>
            <a:off x="1172775" y="632500"/>
            <a:ext cx="6404400" cy="49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ru-RU">
                <a:latin typeface="Montserrat"/>
                <a:ea typeface="Montserrat"/>
                <a:cs typeface="Montserrat"/>
                <a:sym typeface="Montserrat"/>
              </a:rPr>
              <a:t>Обучение на равномерной последовательности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7" name="Google Shape;137;g3215e8c66c2_4_3"/>
          <p:cNvSpPr txBox="1"/>
          <p:nvPr>
            <p:ph idx="12" type="sldNum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ru-RU"/>
              <a:t>9</a:t>
            </a:r>
            <a:endParaRPr/>
          </a:p>
        </p:txBody>
      </p:sp>
      <p:pic>
        <p:nvPicPr>
          <p:cNvPr id="138" name="Google Shape;138;g3215e8c66c2_4_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350" y="1188625"/>
            <a:ext cx="4949867" cy="371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g3215e8c66c2_4_3"/>
          <p:cNvPicPr preferRelativeResize="0"/>
          <p:nvPr/>
        </p:nvPicPr>
        <p:blipFill rotWithShape="1">
          <a:blip r:embed="rId4">
            <a:alphaModFix/>
          </a:blip>
          <a:srcRect b="0" l="-1153" r="49654" t="0"/>
          <a:stretch/>
        </p:blipFill>
        <p:spPr>
          <a:xfrm>
            <a:off x="4751250" y="1362163"/>
            <a:ext cx="4056749" cy="353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Тема Office">
  <a:themeElements>
    <a:clrScheme name="PP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112033"/>
      </a:accent1>
      <a:accent2>
        <a:srgbClr val="4C656E"/>
      </a:accent2>
      <a:accent3>
        <a:srgbClr val="C7C8C7"/>
      </a:accent3>
      <a:accent4>
        <a:srgbClr val="DC7827"/>
      </a:accent4>
      <a:accent5>
        <a:srgbClr val="C32439"/>
      </a:accent5>
      <a:accent6>
        <a:srgbClr val="6BE0F2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Тема Office">
  <a:themeElements>
    <a:clrScheme name="Стандартная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